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Caveat"/>
      <p:regular r:id="rId25"/>
      <p:bold r:id="rId26"/>
    </p:embeddedFont>
    <p:embeddedFont>
      <p:font typeface="Poppins"/>
      <p:regular r:id="rId27"/>
      <p:bold r:id="rId28"/>
      <p:italic r:id="rId29"/>
      <p:boldItalic r:id="rId30"/>
    </p:embeddedFont>
    <p:embeddedFont>
      <p:font typeface="Poppins Light"/>
      <p:regular r:id="rId31"/>
      <p:bold r:id="rId32"/>
      <p:italic r:id="rId33"/>
      <p:boldItalic r:id="rId34"/>
    </p:embeddedFont>
    <p:embeddedFont>
      <p:font typeface="Poppins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aveat-bold.fntdata"/><Relationship Id="rId25" Type="http://schemas.openxmlformats.org/officeDocument/2006/relationships/font" Target="fonts/Caveat-regular.fntdata"/><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Light-regular.fntdata"/><Relationship Id="rId30" Type="http://schemas.openxmlformats.org/officeDocument/2006/relationships/font" Target="fonts/Poppins-boldItalic.fntdata"/><Relationship Id="rId11" Type="http://schemas.openxmlformats.org/officeDocument/2006/relationships/slide" Target="slides/slide5.xml"/><Relationship Id="rId33" Type="http://schemas.openxmlformats.org/officeDocument/2006/relationships/font" Target="fonts/PoppinsLight-italic.fntdata"/><Relationship Id="rId10" Type="http://schemas.openxmlformats.org/officeDocument/2006/relationships/slide" Target="slides/slide4.xml"/><Relationship Id="rId32" Type="http://schemas.openxmlformats.org/officeDocument/2006/relationships/font" Target="fonts/PoppinsLight-bold.fntdata"/><Relationship Id="rId13" Type="http://schemas.openxmlformats.org/officeDocument/2006/relationships/slide" Target="slides/slide7.xml"/><Relationship Id="rId35" Type="http://schemas.openxmlformats.org/officeDocument/2006/relationships/font" Target="fonts/PoppinsSemiBold-regular.fntdata"/><Relationship Id="rId12" Type="http://schemas.openxmlformats.org/officeDocument/2006/relationships/slide" Target="slides/slide6.xml"/><Relationship Id="rId34" Type="http://schemas.openxmlformats.org/officeDocument/2006/relationships/font" Target="fonts/PoppinsLight-boldItalic.fntdata"/><Relationship Id="rId15" Type="http://schemas.openxmlformats.org/officeDocument/2006/relationships/slide" Target="slides/slide9.xml"/><Relationship Id="rId37" Type="http://schemas.openxmlformats.org/officeDocument/2006/relationships/font" Target="fonts/PoppinsSemiBold-italic.fntdata"/><Relationship Id="rId14" Type="http://schemas.openxmlformats.org/officeDocument/2006/relationships/slide" Target="slides/slide8.xml"/><Relationship Id="rId36" Type="http://schemas.openxmlformats.org/officeDocument/2006/relationships/font" Target="fonts/PoppinsSemiBold-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Poppins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3862051a9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253862051a9_2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53ac14a6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53ac14a6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3862051a9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53862051a9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3ac14a6b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3ac14a6b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3a76f38b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3a76f38b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3ac14a6b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3ac14a6b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3b57db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3b57db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3a76f38b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3a76f38b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3b57db068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3b57db068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3862051a9_2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g253862051a9_2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3862051a9_2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53862051a9_2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3862051a9_2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53862051a9_2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3862051a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3862051a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3a76f38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3a76f38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3862051a9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3862051a9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3a76f38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3a76f38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53862051a9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53862051a9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3862051a9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3862051a9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3.png"/><Relationship Id="rId4" Type="http://schemas.openxmlformats.org/officeDocument/2006/relationships/image" Target="../media/image14.png"/><Relationship Id="rId10" Type="http://schemas.openxmlformats.org/officeDocument/2006/relationships/image" Target="../media/image15.png"/><Relationship Id="rId9"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6.png"/><Relationship Id="rId8"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Title Slide">
  <p:cSld name="Sub Title Slide">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23320" l="0" r="0" t="0"/>
          <a:stretch/>
        </p:blipFill>
        <p:spPr>
          <a:xfrm>
            <a:off x="0" y="975445"/>
            <a:ext cx="9144000" cy="3192609"/>
          </a:xfrm>
          <a:prstGeom prst="rect">
            <a:avLst/>
          </a:prstGeom>
          <a:noFill/>
          <a:ln>
            <a:noFill/>
          </a:ln>
        </p:spPr>
      </p:pic>
      <p:sp>
        <p:nvSpPr>
          <p:cNvPr id="58" name="Google Shape;58;p14"/>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14"/>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grpSp>
        <p:nvGrpSpPr>
          <p:cNvPr id="60" name="Google Shape;60;p14"/>
          <p:cNvGrpSpPr/>
          <p:nvPr/>
        </p:nvGrpSpPr>
        <p:grpSpPr>
          <a:xfrm>
            <a:off x="5579736" y="298639"/>
            <a:ext cx="3146124" cy="390045"/>
            <a:chOff x="5579736" y="298639"/>
            <a:chExt cx="3146124" cy="390045"/>
          </a:xfrm>
        </p:grpSpPr>
        <p:pic>
          <p:nvPicPr>
            <p:cNvPr id="61" name="Google Shape;61;p14"/>
            <p:cNvPicPr preferRelativeResize="0"/>
            <p:nvPr/>
          </p:nvPicPr>
          <p:blipFill rotWithShape="1">
            <a:blip r:embed="rId3">
              <a:alphaModFix/>
            </a:blip>
            <a:srcRect b="0" l="0" r="0" t="0"/>
            <a:stretch/>
          </p:blipFill>
          <p:spPr>
            <a:xfrm>
              <a:off x="6821700" y="310112"/>
              <a:ext cx="703361" cy="374805"/>
            </a:xfrm>
            <a:prstGeom prst="rect">
              <a:avLst/>
            </a:prstGeom>
            <a:noFill/>
            <a:ln>
              <a:noFill/>
            </a:ln>
          </p:spPr>
        </p:pic>
        <p:pic>
          <p:nvPicPr>
            <p:cNvPr id="62" name="Google Shape;62;p14"/>
            <p:cNvPicPr preferRelativeResize="0"/>
            <p:nvPr/>
          </p:nvPicPr>
          <p:blipFill rotWithShape="1">
            <a:blip r:embed="rId4">
              <a:alphaModFix/>
            </a:blip>
            <a:srcRect b="0" l="0" r="0" t="0"/>
            <a:stretch/>
          </p:blipFill>
          <p:spPr>
            <a:xfrm>
              <a:off x="7737617" y="345918"/>
              <a:ext cx="988243" cy="342766"/>
            </a:xfrm>
            <a:prstGeom prst="rect">
              <a:avLst/>
            </a:prstGeom>
            <a:noFill/>
            <a:ln>
              <a:noFill/>
            </a:ln>
          </p:spPr>
        </p:pic>
        <p:pic>
          <p:nvPicPr>
            <p:cNvPr id="63" name="Google Shape;63;p14"/>
            <p:cNvPicPr preferRelativeResize="0"/>
            <p:nvPr/>
          </p:nvPicPr>
          <p:blipFill rotWithShape="1">
            <a:blip r:embed="rId5">
              <a:alphaModFix/>
            </a:blip>
            <a:srcRect b="0" l="0" r="0" t="0"/>
            <a:stretch/>
          </p:blipFill>
          <p:spPr>
            <a:xfrm>
              <a:off x="5579736" y="298639"/>
              <a:ext cx="1029408" cy="344048"/>
            </a:xfrm>
            <a:prstGeom prst="rect">
              <a:avLst/>
            </a:prstGeom>
            <a:noFill/>
            <a:ln>
              <a:noFill/>
            </a:ln>
          </p:spPr>
        </p:pic>
      </p:grpSp>
      <p:pic>
        <p:nvPicPr>
          <p:cNvPr id="64" name="Google Shape;64;p14"/>
          <p:cNvPicPr preferRelativeResize="0"/>
          <p:nvPr/>
        </p:nvPicPr>
        <p:blipFill rotWithShape="1">
          <a:blip r:embed="rId6">
            <a:alphaModFix/>
          </a:blip>
          <a:srcRect b="0" l="0" r="0" t="0"/>
          <a:stretch/>
        </p:blipFill>
        <p:spPr>
          <a:xfrm>
            <a:off x="425258" y="236863"/>
            <a:ext cx="502232" cy="51424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p:cSld name="Title and Content Color">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67" name="Google Shape;67;p15"/>
          <p:cNvGrpSpPr/>
          <p:nvPr/>
        </p:nvGrpSpPr>
        <p:grpSpPr>
          <a:xfrm>
            <a:off x="8244433" y="58194"/>
            <a:ext cx="417725" cy="913803"/>
            <a:chOff x="8726275" y="0"/>
            <a:chExt cx="417725" cy="801931"/>
          </a:xfrm>
        </p:grpSpPr>
        <p:sp>
          <p:nvSpPr>
            <p:cNvPr id="68" name="Google Shape;68;p15"/>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 name="Google Shape;69;p15"/>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0" name="Google Shape;70;p15"/>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71" name="Google Shape;71;p15"/>
          <p:cNvGrpSpPr/>
          <p:nvPr/>
        </p:nvGrpSpPr>
        <p:grpSpPr>
          <a:xfrm>
            <a:off x="4395481" y="4829245"/>
            <a:ext cx="347213" cy="72000"/>
            <a:chOff x="4379092" y="4799494"/>
            <a:chExt cx="347213" cy="72000"/>
          </a:xfrm>
        </p:grpSpPr>
        <p:sp>
          <p:nvSpPr>
            <p:cNvPr id="72" name="Google Shape;72;p15"/>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 name="Google Shape;75;p15"/>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5"/>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sp>
        <p:nvSpPr>
          <p:cNvPr id="77" name="Google Shape;77;p15"/>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grpSp>
        <p:nvGrpSpPr>
          <p:cNvPr id="78" name="Google Shape;78;p15"/>
          <p:cNvGrpSpPr/>
          <p:nvPr/>
        </p:nvGrpSpPr>
        <p:grpSpPr>
          <a:xfrm>
            <a:off x="7237889" y="4788729"/>
            <a:ext cx="1494629" cy="156277"/>
            <a:chOff x="3454837" y="2790650"/>
            <a:chExt cx="3730379" cy="390045"/>
          </a:xfrm>
        </p:grpSpPr>
        <p:pic>
          <p:nvPicPr>
            <p:cNvPr id="79" name="Google Shape;79;p15"/>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80" name="Google Shape;80;p15"/>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81" name="Google Shape;81;p15"/>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82" name="Google Shape;82;p15"/>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Title Slide">
  <p:cSld name="Close Title Slide">
    <p:spTree>
      <p:nvGrpSpPr>
        <p:cNvPr id="83" name="Shape 83"/>
        <p:cNvGrpSpPr/>
        <p:nvPr/>
      </p:nvGrpSpPr>
      <p:grpSpPr>
        <a:xfrm>
          <a:off x="0" y="0"/>
          <a:ext cx="0" cy="0"/>
          <a:chOff x="0" y="0"/>
          <a:chExt cx="0" cy="0"/>
        </a:xfrm>
      </p:grpSpPr>
      <p:pic>
        <p:nvPicPr>
          <p:cNvPr id="84" name="Google Shape;84;p16"/>
          <p:cNvPicPr preferRelativeResize="0"/>
          <p:nvPr/>
        </p:nvPicPr>
        <p:blipFill rotWithShape="1">
          <a:blip r:embed="rId2">
            <a:alphaModFix/>
          </a:blip>
          <a:srcRect b="0" l="0" r="0" t="0"/>
          <a:stretch/>
        </p:blipFill>
        <p:spPr>
          <a:xfrm>
            <a:off x="0" y="0"/>
            <a:ext cx="9144000" cy="4168053"/>
          </a:xfrm>
          <a:prstGeom prst="rect">
            <a:avLst/>
          </a:prstGeom>
          <a:noFill/>
          <a:ln>
            <a:noFill/>
          </a:ln>
        </p:spPr>
      </p:pic>
      <p:sp>
        <p:nvSpPr>
          <p:cNvPr id="85" name="Google Shape;85;p16"/>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86" name="Google Shape;86;p16"/>
          <p:cNvPicPr preferRelativeResize="0"/>
          <p:nvPr/>
        </p:nvPicPr>
        <p:blipFill rotWithShape="1">
          <a:blip r:embed="rId3">
            <a:alphaModFix/>
          </a:blip>
          <a:srcRect b="0" l="0" r="0" t="0"/>
          <a:stretch/>
        </p:blipFill>
        <p:spPr>
          <a:xfrm>
            <a:off x="425258" y="4404916"/>
            <a:ext cx="502232" cy="514246"/>
          </a:xfrm>
          <a:prstGeom prst="rect">
            <a:avLst/>
          </a:prstGeom>
          <a:noFill/>
          <a:ln>
            <a:noFill/>
          </a:ln>
        </p:spPr>
      </p:pic>
      <p:grpSp>
        <p:nvGrpSpPr>
          <p:cNvPr id="87" name="Google Shape;87;p16"/>
          <p:cNvGrpSpPr/>
          <p:nvPr/>
        </p:nvGrpSpPr>
        <p:grpSpPr>
          <a:xfrm>
            <a:off x="5579736" y="4466692"/>
            <a:ext cx="3146124" cy="390045"/>
            <a:chOff x="5579736" y="298639"/>
            <a:chExt cx="3146124" cy="390045"/>
          </a:xfrm>
        </p:grpSpPr>
        <p:pic>
          <p:nvPicPr>
            <p:cNvPr id="88" name="Google Shape;88;p16"/>
            <p:cNvPicPr preferRelativeResize="0"/>
            <p:nvPr/>
          </p:nvPicPr>
          <p:blipFill rotWithShape="1">
            <a:blip r:embed="rId4">
              <a:alphaModFix/>
            </a:blip>
            <a:srcRect b="0" l="0" r="0" t="0"/>
            <a:stretch/>
          </p:blipFill>
          <p:spPr>
            <a:xfrm>
              <a:off x="6821700" y="310112"/>
              <a:ext cx="703361" cy="374805"/>
            </a:xfrm>
            <a:prstGeom prst="rect">
              <a:avLst/>
            </a:prstGeom>
            <a:noFill/>
            <a:ln>
              <a:noFill/>
            </a:ln>
          </p:spPr>
        </p:pic>
        <p:pic>
          <p:nvPicPr>
            <p:cNvPr id="89" name="Google Shape;89;p16"/>
            <p:cNvPicPr preferRelativeResize="0"/>
            <p:nvPr/>
          </p:nvPicPr>
          <p:blipFill rotWithShape="1">
            <a:blip r:embed="rId5">
              <a:alphaModFix/>
            </a:blip>
            <a:srcRect b="0" l="0" r="0" t="0"/>
            <a:stretch/>
          </p:blipFill>
          <p:spPr>
            <a:xfrm>
              <a:off x="7737617" y="345918"/>
              <a:ext cx="988243" cy="342766"/>
            </a:xfrm>
            <a:prstGeom prst="rect">
              <a:avLst/>
            </a:prstGeom>
            <a:noFill/>
            <a:ln>
              <a:noFill/>
            </a:ln>
          </p:spPr>
        </p:pic>
        <p:pic>
          <p:nvPicPr>
            <p:cNvPr id="90" name="Google Shape;90;p16"/>
            <p:cNvPicPr preferRelativeResize="0"/>
            <p:nvPr/>
          </p:nvPicPr>
          <p:blipFill rotWithShape="1">
            <a:blip r:embed="rId6">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2">
            <a:alphaModFix/>
          </a:blip>
          <a:srcRect b="0" l="0" r="0" t="0"/>
          <a:stretch/>
        </p:blipFill>
        <p:spPr>
          <a:xfrm>
            <a:off x="0" y="975446"/>
            <a:ext cx="9144000" cy="4168054"/>
          </a:xfrm>
          <a:prstGeom prst="rect">
            <a:avLst/>
          </a:prstGeom>
          <a:noFill/>
          <a:ln>
            <a:noFill/>
          </a:ln>
        </p:spPr>
      </p:pic>
      <p:grpSp>
        <p:nvGrpSpPr>
          <p:cNvPr id="93" name="Google Shape;93;p17"/>
          <p:cNvGrpSpPr/>
          <p:nvPr/>
        </p:nvGrpSpPr>
        <p:grpSpPr>
          <a:xfrm>
            <a:off x="441515" y="4168054"/>
            <a:ext cx="5216164" cy="468000"/>
            <a:chOff x="430085" y="4168054"/>
            <a:chExt cx="5216164" cy="468000"/>
          </a:xfrm>
        </p:grpSpPr>
        <p:sp>
          <p:nvSpPr>
            <p:cNvPr id="94" name="Google Shape;94;p17"/>
            <p:cNvSpPr txBox="1"/>
            <p:nvPr/>
          </p:nvSpPr>
          <p:spPr>
            <a:xfrm>
              <a:off x="916060" y="4205970"/>
              <a:ext cx="4730189" cy="392175"/>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2800"/>
                <a:buFont typeface="Arial"/>
                <a:buNone/>
              </a:pPr>
              <a:r>
                <a:rPr b="0" i="0" lang="id" sz="1400" u="none" cap="none" strike="noStrike">
                  <a:solidFill>
                    <a:schemeClr val="lt1"/>
                  </a:solidFill>
                  <a:latin typeface="Poppins SemiBold"/>
                  <a:ea typeface="Poppins SemiBold"/>
                  <a:cs typeface="Poppins SemiBold"/>
                  <a:sym typeface="Poppins SemiBold"/>
                </a:rPr>
                <a:t>shofyan shauri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00"/>
                <a:buFont typeface="Arial"/>
                <a:buNone/>
              </a:pPr>
              <a:r>
                <a:rPr b="0" i="0" lang="id" sz="1200" u="none" cap="none" strike="noStrike">
                  <a:solidFill>
                    <a:schemeClr val="lt1"/>
                  </a:solidFill>
                  <a:latin typeface="Poppins Light"/>
                  <a:ea typeface="Poppins Light"/>
                  <a:cs typeface="Poppins Light"/>
                  <a:sym typeface="Poppins Light"/>
                </a:rPr>
                <a:t>Chief Marketing Officer &amp; NFT Production Lead</a:t>
              </a:r>
              <a:endParaRPr b="0" i="0" sz="1400" u="none" cap="none" strike="noStrike">
                <a:solidFill>
                  <a:srgbClr val="000000"/>
                </a:solidFill>
                <a:latin typeface="Arial"/>
                <a:ea typeface="Arial"/>
                <a:cs typeface="Arial"/>
                <a:sym typeface="Arial"/>
              </a:endParaRPr>
            </a:p>
          </p:txBody>
        </p:sp>
        <p:pic>
          <p:nvPicPr>
            <p:cNvPr id="95" name="Google Shape;95;p17"/>
            <p:cNvPicPr preferRelativeResize="0"/>
            <p:nvPr/>
          </p:nvPicPr>
          <p:blipFill rotWithShape="1">
            <a:blip r:embed="rId3">
              <a:alphaModFix/>
            </a:blip>
            <a:srcRect b="0" l="0" r="0" t="0"/>
            <a:stretch/>
          </p:blipFill>
          <p:spPr>
            <a:xfrm>
              <a:off x="430085" y="4168054"/>
              <a:ext cx="468000" cy="468000"/>
            </a:xfrm>
            <a:prstGeom prst="ellipse">
              <a:avLst/>
            </a:prstGeom>
            <a:noFill/>
            <a:ln cap="rnd" cmpd="sng" w="19050">
              <a:solidFill>
                <a:schemeClr val="lt1"/>
              </a:solidFill>
              <a:prstDash val="solid"/>
              <a:round/>
              <a:headEnd len="sm" w="sm" type="none"/>
              <a:tailEnd len="sm" w="sm" type="none"/>
            </a:ln>
            <a:effectLst>
              <a:outerShdw blurRad="381000" sx="-80000" rotWithShape="0" dir="5400000" dist="292100" sy="-18000">
                <a:srgbClr val="000000">
                  <a:alpha val="20392"/>
                </a:srgbClr>
              </a:outerShdw>
            </a:effectLst>
          </p:spPr>
        </p:pic>
      </p:grpSp>
      <p:sp>
        <p:nvSpPr>
          <p:cNvPr id="96" name="Google Shape;96;p17"/>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97" name="Google Shape;97;p17"/>
          <p:cNvPicPr preferRelativeResize="0"/>
          <p:nvPr/>
        </p:nvPicPr>
        <p:blipFill rotWithShape="1">
          <a:blip r:embed="rId4">
            <a:alphaModFix/>
          </a:blip>
          <a:srcRect b="0" l="0" r="0" t="0"/>
          <a:stretch/>
        </p:blipFill>
        <p:spPr>
          <a:xfrm>
            <a:off x="425258" y="236863"/>
            <a:ext cx="502232" cy="514246"/>
          </a:xfrm>
          <a:prstGeom prst="rect">
            <a:avLst/>
          </a:prstGeom>
          <a:noFill/>
          <a:ln>
            <a:noFill/>
          </a:ln>
        </p:spPr>
      </p:pic>
      <p:grpSp>
        <p:nvGrpSpPr>
          <p:cNvPr id="98" name="Google Shape;98;p17"/>
          <p:cNvGrpSpPr/>
          <p:nvPr/>
        </p:nvGrpSpPr>
        <p:grpSpPr>
          <a:xfrm>
            <a:off x="5579736" y="298639"/>
            <a:ext cx="3146124" cy="390045"/>
            <a:chOff x="5579736" y="298639"/>
            <a:chExt cx="3146124" cy="390045"/>
          </a:xfrm>
        </p:grpSpPr>
        <p:pic>
          <p:nvPicPr>
            <p:cNvPr id="99" name="Google Shape;99;p17"/>
            <p:cNvPicPr preferRelativeResize="0"/>
            <p:nvPr/>
          </p:nvPicPr>
          <p:blipFill rotWithShape="1">
            <a:blip r:embed="rId5">
              <a:alphaModFix/>
            </a:blip>
            <a:srcRect b="0" l="0" r="0" t="0"/>
            <a:stretch/>
          </p:blipFill>
          <p:spPr>
            <a:xfrm>
              <a:off x="6821700" y="310112"/>
              <a:ext cx="703361" cy="374805"/>
            </a:xfrm>
            <a:prstGeom prst="rect">
              <a:avLst/>
            </a:prstGeom>
            <a:noFill/>
            <a:ln>
              <a:noFill/>
            </a:ln>
          </p:spPr>
        </p:pic>
        <p:pic>
          <p:nvPicPr>
            <p:cNvPr id="100" name="Google Shape;100;p17"/>
            <p:cNvPicPr preferRelativeResize="0"/>
            <p:nvPr/>
          </p:nvPicPr>
          <p:blipFill rotWithShape="1">
            <a:blip r:embed="rId6">
              <a:alphaModFix/>
            </a:blip>
            <a:srcRect b="0" l="0" r="0" t="0"/>
            <a:stretch/>
          </p:blipFill>
          <p:spPr>
            <a:xfrm>
              <a:off x="7737617" y="345918"/>
              <a:ext cx="988243" cy="342766"/>
            </a:xfrm>
            <a:prstGeom prst="rect">
              <a:avLst/>
            </a:prstGeom>
            <a:noFill/>
            <a:ln>
              <a:noFill/>
            </a:ln>
          </p:spPr>
        </p:pic>
        <p:pic>
          <p:nvPicPr>
            <p:cNvPr id="101" name="Google Shape;101;p17"/>
            <p:cNvPicPr preferRelativeResize="0"/>
            <p:nvPr/>
          </p:nvPicPr>
          <p:blipFill rotWithShape="1">
            <a:blip r:embed="rId7">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si">
  <p:cSld name="Referensi">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104" name="Google Shape;104;p18"/>
          <p:cNvGrpSpPr/>
          <p:nvPr/>
        </p:nvGrpSpPr>
        <p:grpSpPr>
          <a:xfrm>
            <a:off x="4395481" y="4829245"/>
            <a:ext cx="347213" cy="72000"/>
            <a:chOff x="4379092" y="4799494"/>
            <a:chExt cx="347213" cy="72000"/>
          </a:xfrm>
        </p:grpSpPr>
        <p:sp>
          <p:nvSpPr>
            <p:cNvPr id="105" name="Google Shape;105;p18"/>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8"/>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8"/>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18"/>
          <p:cNvSpPr txBox="1"/>
          <p:nvPr/>
        </p:nvSpPr>
        <p:spPr>
          <a:xfrm>
            <a:off x="311700" y="4678482"/>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sp>
        <p:nvSpPr>
          <p:cNvPr id="109" name="Google Shape;109;p18"/>
          <p:cNvSpPr/>
          <p:nvPr/>
        </p:nvSpPr>
        <p:spPr>
          <a:xfrm>
            <a:off x="4191000" y="4567381"/>
            <a:ext cx="762000" cy="57611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18"/>
          <p:cNvSpPr/>
          <p:nvPr/>
        </p:nvSpPr>
        <p:spPr>
          <a:xfrm>
            <a:off x="1" y="1997600"/>
            <a:ext cx="411480"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18"/>
          <p:cNvSpPr/>
          <p:nvPr/>
        </p:nvSpPr>
        <p:spPr>
          <a:xfrm>
            <a:off x="8732434" y="1997600"/>
            <a:ext cx="411566"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18"/>
          <p:cNvSpPr/>
          <p:nvPr/>
        </p:nvSpPr>
        <p:spPr>
          <a:xfrm>
            <a:off x="0" y="4700242"/>
            <a:ext cx="9144000" cy="330006"/>
          </a:xfrm>
          <a:prstGeom prst="rect">
            <a:avLst/>
          </a:prstGeom>
          <a:noFill/>
          <a:ln cap="flat" cmpd="sng" w="9525">
            <a:solidFill>
              <a:srgbClr val="F4B0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p18"/>
          <p:cNvSpPr/>
          <p:nvPr/>
        </p:nvSpPr>
        <p:spPr>
          <a:xfrm>
            <a:off x="3963856" y="1997600"/>
            <a:ext cx="3920570" cy="1348844"/>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4" name="Google Shape;114;p18"/>
          <p:cNvGrpSpPr/>
          <p:nvPr/>
        </p:nvGrpSpPr>
        <p:grpSpPr>
          <a:xfrm>
            <a:off x="4154046" y="2761377"/>
            <a:ext cx="3730379" cy="390045"/>
            <a:chOff x="3454837" y="2790650"/>
            <a:chExt cx="3730379" cy="390045"/>
          </a:xfrm>
        </p:grpSpPr>
        <p:pic>
          <p:nvPicPr>
            <p:cNvPr id="115" name="Google Shape;115;p18"/>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16" name="Google Shape;116;p18"/>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17" name="Google Shape;117;p18"/>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18" name="Google Shape;118;p18"/>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119" name="Google Shape;119;p18"/>
          <p:cNvGrpSpPr/>
          <p:nvPr/>
        </p:nvGrpSpPr>
        <p:grpSpPr>
          <a:xfrm>
            <a:off x="4154045" y="2196945"/>
            <a:ext cx="3730380" cy="390136"/>
            <a:chOff x="4154045" y="2196945"/>
            <a:chExt cx="3730380" cy="390136"/>
          </a:xfrm>
        </p:grpSpPr>
        <p:grpSp>
          <p:nvGrpSpPr>
            <p:cNvPr id="120" name="Google Shape;120;p18"/>
            <p:cNvGrpSpPr/>
            <p:nvPr/>
          </p:nvGrpSpPr>
          <p:grpSpPr>
            <a:xfrm>
              <a:off x="4738301" y="2197036"/>
              <a:ext cx="3146124" cy="390045"/>
              <a:chOff x="5579736" y="298639"/>
              <a:chExt cx="3146124" cy="390045"/>
            </a:xfrm>
          </p:grpSpPr>
          <p:pic>
            <p:nvPicPr>
              <p:cNvPr id="121" name="Google Shape;121;p18"/>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22" name="Google Shape;122;p18"/>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23" name="Google Shape;123;p18"/>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124" name="Google Shape;124;p18"/>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grpSp>
        <p:nvGrpSpPr>
          <p:cNvPr id="125" name="Google Shape;125;p18"/>
          <p:cNvGrpSpPr/>
          <p:nvPr/>
        </p:nvGrpSpPr>
        <p:grpSpPr>
          <a:xfrm>
            <a:off x="7237889" y="4788729"/>
            <a:ext cx="1494629" cy="156277"/>
            <a:chOff x="3454837" y="2790650"/>
            <a:chExt cx="3730379" cy="390045"/>
          </a:xfrm>
        </p:grpSpPr>
        <p:pic>
          <p:nvPicPr>
            <p:cNvPr id="126" name="Google Shape;126;p18"/>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27" name="Google Shape;127;p18"/>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28" name="Google Shape;128;p18"/>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29" name="Google Shape;129;p18"/>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
        <p:nvSpPr>
          <p:cNvPr id="130" name="Google Shape;130;p18"/>
          <p:cNvSpPr/>
          <p:nvPr/>
        </p:nvSpPr>
        <p:spPr>
          <a:xfrm>
            <a:off x="2142995" y="1997600"/>
            <a:ext cx="1580259" cy="1348844"/>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31" name="Google Shape;131;p18"/>
          <p:cNvGrpSpPr/>
          <p:nvPr/>
        </p:nvGrpSpPr>
        <p:grpSpPr>
          <a:xfrm>
            <a:off x="2228625" y="2413062"/>
            <a:ext cx="1494629" cy="156277"/>
            <a:chOff x="3454837" y="2790650"/>
            <a:chExt cx="3730379" cy="390045"/>
          </a:xfrm>
        </p:grpSpPr>
        <p:pic>
          <p:nvPicPr>
            <p:cNvPr id="132" name="Google Shape;132;p18"/>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33" name="Google Shape;133;p18"/>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34" name="Google Shape;134;p18"/>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35" name="Google Shape;135;p18"/>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136" name="Google Shape;136;p18"/>
          <p:cNvGrpSpPr/>
          <p:nvPr/>
        </p:nvGrpSpPr>
        <p:grpSpPr>
          <a:xfrm>
            <a:off x="2228625" y="2704065"/>
            <a:ext cx="1494629" cy="156313"/>
            <a:chOff x="4154045" y="2196945"/>
            <a:chExt cx="3730380" cy="390136"/>
          </a:xfrm>
        </p:grpSpPr>
        <p:grpSp>
          <p:nvGrpSpPr>
            <p:cNvPr id="137" name="Google Shape;137;p18"/>
            <p:cNvGrpSpPr/>
            <p:nvPr/>
          </p:nvGrpSpPr>
          <p:grpSpPr>
            <a:xfrm>
              <a:off x="4738301" y="2197036"/>
              <a:ext cx="3146124" cy="390045"/>
              <a:chOff x="5579736" y="298639"/>
              <a:chExt cx="3146124" cy="390045"/>
            </a:xfrm>
          </p:grpSpPr>
          <p:pic>
            <p:nvPicPr>
              <p:cNvPr id="138" name="Google Shape;138;p18"/>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39" name="Google Shape;139;p18"/>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40" name="Google Shape;140;p18"/>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141" name="Google Shape;141;p18"/>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pic>
        <p:nvPicPr>
          <p:cNvPr id="142" name="Google Shape;142;p18"/>
          <p:cNvPicPr preferRelativeResize="0"/>
          <p:nvPr/>
        </p:nvPicPr>
        <p:blipFill rotWithShape="1">
          <a:blip r:embed="rId2">
            <a:alphaModFix/>
          </a:blip>
          <a:srcRect b="0" l="0" r="0" t="0"/>
          <a:stretch/>
        </p:blipFill>
        <p:spPr>
          <a:xfrm>
            <a:off x="0" y="975446"/>
            <a:ext cx="9144000" cy="1020007"/>
          </a:xfrm>
          <a:prstGeom prst="rect">
            <a:avLst/>
          </a:prstGeom>
          <a:noFill/>
          <a:ln>
            <a:noFill/>
          </a:ln>
        </p:spPr>
      </p:pic>
      <p:sp>
        <p:nvSpPr>
          <p:cNvPr id="143" name="Google Shape;143;p18"/>
          <p:cNvSpPr/>
          <p:nvPr/>
        </p:nvSpPr>
        <p:spPr>
          <a:xfrm>
            <a:off x="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18"/>
          <p:cNvSpPr/>
          <p:nvPr/>
        </p:nvSpPr>
        <p:spPr>
          <a:xfrm>
            <a:off x="872586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18"/>
          <p:cNvSpPr/>
          <p:nvPr/>
        </p:nvSpPr>
        <p:spPr>
          <a:xfrm>
            <a:off x="4191000" y="0"/>
            <a:ext cx="762000" cy="975446"/>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6" name="Google Shape;146;p18"/>
          <p:cNvPicPr preferRelativeResize="0"/>
          <p:nvPr/>
        </p:nvPicPr>
        <p:blipFill rotWithShape="1">
          <a:blip r:embed="rId10">
            <a:alphaModFix/>
          </a:blip>
          <a:srcRect b="0" l="0" r="0" t="0"/>
          <a:stretch/>
        </p:blipFill>
        <p:spPr>
          <a:xfrm>
            <a:off x="425258" y="236863"/>
            <a:ext cx="502232" cy="514246"/>
          </a:xfrm>
          <a:prstGeom prst="rect">
            <a:avLst/>
          </a:prstGeom>
          <a:noFill/>
          <a:ln>
            <a:noFill/>
          </a:ln>
        </p:spPr>
      </p:pic>
      <p:grpSp>
        <p:nvGrpSpPr>
          <p:cNvPr id="147" name="Google Shape;147;p18"/>
          <p:cNvGrpSpPr/>
          <p:nvPr/>
        </p:nvGrpSpPr>
        <p:grpSpPr>
          <a:xfrm>
            <a:off x="5579736" y="298639"/>
            <a:ext cx="3146124" cy="390045"/>
            <a:chOff x="5579736" y="298639"/>
            <a:chExt cx="3146124" cy="390045"/>
          </a:xfrm>
        </p:grpSpPr>
        <p:pic>
          <p:nvPicPr>
            <p:cNvPr id="148" name="Google Shape;148;p18"/>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49" name="Google Shape;149;p18"/>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50" name="Google Shape;150;p18"/>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sp>
        <p:nvSpPr>
          <p:cNvPr id="151" name="Google Shape;151;p18"/>
          <p:cNvSpPr/>
          <p:nvPr/>
        </p:nvSpPr>
        <p:spPr>
          <a:xfrm>
            <a:off x="0" y="231172"/>
            <a:ext cx="9144000" cy="525628"/>
          </a:xfrm>
          <a:prstGeom prst="rect">
            <a:avLst/>
          </a:prstGeom>
          <a:no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27.jpg"/><Relationship Id="rId5" Type="http://schemas.openxmlformats.org/officeDocument/2006/relationships/image" Target="../media/image32.jpg"/><Relationship Id="rId6" Type="http://schemas.openxmlformats.org/officeDocument/2006/relationships/image" Target="../media/image24.jpg"/><Relationship Id="rId7" Type="http://schemas.openxmlformats.org/officeDocument/2006/relationships/image" Target="../media/image30.jpg"/><Relationship Id="rId8"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lt1"/>
              </a:buClr>
              <a:buSzPts val="2800"/>
              <a:buFont typeface="Poppins SemiBold"/>
              <a:buNone/>
            </a:pPr>
            <a:r>
              <a:rPr lang="id" sz="4000"/>
              <a:t>Final Report</a:t>
            </a:r>
            <a:endParaRPr sz="4000"/>
          </a:p>
          <a:p>
            <a:pPr indent="0" lvl="0" marL="0" rtl="0" algn="l">
              <a:lnSpc>
                <a:spcPct val="115000"/>
              </a:lnSpc>
              <a:spcBef>
                <a:spcPts val="0"/>
              </a:spcBef>
              <a:spcAft>
                <a:spcPts val="0"/>
              </a:spcAft>
              <a:buClr>
                <a:schemeClr val="lt1"/>
              </a:buClr>
              <a:buSzPts val="2800"/>
              <a:buFont typeface="Poppins SemiBold"/>
              <a:buNone/>
            </a:pPr>
            <a:r>
              <a:rPr lang="id" sz="2400"/>
              <a:t>Implementasi Sistem Monitoring Ruang Guru Sekolah Dasar Dengan Deteksi Kebakaran Dini</a:t>
            </a:r>
            <a:endParaRPr sz="3200">
              <a:solidFill>
                <a:srgbClr val="FFD9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311700" y="14512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d"/>
              <a:t>Connectivity</a:t>
            </a:r>
            <a:endParaRPr/>
          </a:p>
        </p:txBody>
      </p:sp>
      <p:sp>
        <p:nvSpPr>
          <p:cNvPr id="211" name="Google Shape;211;p28"/>
          <p:cNvSpPr txBox="1"/>
          <p:nvPr>
            <p:ph idx="1" type="subTitle"/>
          </p:nvPr>
        </p:nvSpPr>
        <p:spPr>
          <a:xfrm>
            <a:off x="311700" y="774000"/>
            <a:ext cx="8520600" cy="3826500"/>
          </a:xfrm>
          <a:prstGeom prst="rect">
            <a:avLst/>
          </a:prstGeom>
        </p:spPr>
        <p:txBody>
          <a:bodyPr anchorCtr="0" anchor="t" bIns="45700" lIns="91425" spcFirstLastPara="1" rIns="91425" wrap="square" tIns="45700">
            <a:noAutofit/>
          </a:bodyPr>
          <a:lstStyle/>
          <a:p>
            <a:pPr indent="0" lvl="0" marL="0" rtl="0" algn="just">
              <a:lnSpc>
                <a:spcPct val="115000"/>
              </a:lnSpc>
              <a:spcBef>
                <a:spcPts val="750"/>
              </a:spcBef>
              <a:spcAft>
                <a:spcPts val="0"/>
              </a:spcAft>
              <a:buNone/>
            </a:pPr>
            <a:r>
              <a:rPr b="1" lang="id" sz="1600">
                <a:solidFill>
                  <a:schemeClr val="dk1"/>
                </a:solidFill>
              </a:rPr>
              <a:t>2. Protokol komunikasi HTTP dan URL</a:t>
            </a:r>
            <a:endParaRPr b="1" sz="1600">
              <a:solidFill>
                <a:schemeClr val="dk1"/>
              </a:solidFill>
            </a:endParaRPr>
          </a:p>
          <a:p>
            <a:pPr indent="457200" lvl="0" marL="457200" rtl="0" algn="just">
              <a:lnSpc>
                <a:spcPct val="115000"/>
              </a:lnSpc>
              <a:spcBef>
                <a:spcPts val="750"/>
              </a:spcBef>
              <a:spcAft>
                <a:spcPts val="0"/>
              </a:spcAft>
              <a:buNone/>
            </a:pPr>
            <a:r>
              <a:rPr lang="id" sz="1600">
                <a:solidFill>
                  <a:schemeClr val="dk1"/>
                </a:solidFill>
              </a:rPr>
              <a:t>Konektivitas melalui protokol komunikasi HTTP dan URL menjadi komponen krusial dalam implementasi sistem monitoring ruang guru di sekolah dasar dengan deteksi kebakaran dini. Dengan menggunakan protokol HTTP dan URL, sistem dapat terhubung dengan server atau aplikasi pemantauan melalui jaringan WiFi, memungkinkan pengiriman data sensor suhu, kelembaban, dan deteksi kebakaran. Selain itu, sistem dapat terintegrasi dengan layanan pesan instan seperti WhatsApp, di mana notifikasi tentang kondisi darurat dapat dikirimkan melalui protokol HTTP dengan URL yang mengarahkan ke API WhatsApp. Melalui kombinasi konektivitas HTTP, URL, dan WhatsApp, sistem memungkinkan pemantauan real-time dan pengiriman pemberitahuan cepat kepada pihak terkait, meningkatkan keamanan ruang guru di sekolah dasar.</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14512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217" name="Google Shape;217;p29"/>
          <p:cNvSpPr txBox="1"/>
          <p:nvPr>
            <p:ph idx="1" type="subTitle"/>
          </p:nvPr>
        </p:nvSpPr>
        <p:spPr>
          <a:xfrm>
            <a:off x="311700" y="614375"/>
            <a:ext cx="8520600" cy="3953100"/>
          </a:xfrm>
          <a:prstGeom prst="rect">
            <a:avLst/>
          </a:prstGeom>
        </p:spPr>
        <p:txBody>
          <a:bodyPr anchorCtr="0" anchor="t" bIns="45700" lIns="91425" spcFirstLastPara="1" rIns="91425" wrap="square" tIns="45700">
            <a:normAutofit/>
          </a:bodyPr>
          <a:lstStyle/>
          <a:p>
            <a:pPr indent="-336550" lvl="0" marL="457200" rtl="0" algn="l">
              <a:spcBef>
                <a:spcPts val="750"/>
              </a:spcBef>
              <a:spcAft>
                <a:spcPts val="0"/>
              </a:spcAft>
              <a:buSzPts val="1700"/>
              <a:buAutoNum type="arabicPeriod"/>
            </a:pPr>
            <a:r>
              <a:rPr b="1" lang="id"/>
              <a:t>Implementation Design				2. </a:t>
            </a:r>
            <a:r>
              <a:rPr b="1" lang="id"/>
              <a:t>Firmware</a:t>
            </a:r>
            <a:r>
              <a:rPr b="1" lang="id"/>
              <a:t> Design Alat</a:t>
            </a:r>
            <a:endParaRPr b="1"/>
          </a:p>
          <a:p>
            <a:pPr indent="0" lvl="0" marL="457200" rtl="0" algn="l">
              <a:spcBef>
                <a:spcPts val="750"/>
              </a:spcBef>
              <a:spcAft>
                <a:spcPts val="0"/>
              </a:spcAft>
              <a:buNone/>
            </a:pPr>
            <a:r>
              <a:t/>
            </a:r>
            <a:endParaRPr b="1"/>
          </a:p>
          <a:p>
            <a:pPr indent="0" lvl="0" marL="457200" rtl="0" algn="l">
              <a:spcBef>
                <a:spcPts val="750"/>
              </a:spcBef>
              <a:spcAft>
                <a:spcPts val="0"/>
              </a:spcAft>
              <a:buNone/>
            </a:pPr>
            <a:r>
              <a:t/>
            </a:r>
            <a:endParaRPr b="1"/>
          </a:p>
        </p:txBody>
      </p:sp>
      <p:pic>
        <p:nvPicPr>
          <p:cNvPr id="218" name="Google Shape;218;p29"/>
          <p:cNvPicPr preferRelativeResize="0"/>
          <p:nvPr/>
        </p:nvPicPr>
        <p:blipFill>
          <a:blip r:embed="rId3">
            <a:alphaModFix/>
          </a:blip>
          <a:stretch>
            <a:fillRect/>
          </a:stretch>
        </p:blipFill>
        <p:spPr>
          <a:xfrm>
            <a:off x="765700" y="957275"/>
            <a:ext cx="2712275" cy="3578999"/>
          </a:xfrm>
          <a:prstGeom prst="rect">
            <a:avLst/>
          </a:prstGeom>
          <a:noFill/>
          <a:ln>
            <a:noFill/>
          </a:ln>
        </p:spPr>
      </p:pic>
      <p:pic>
        <p:nvPicPr>
          <p:cNvPr id="219" name="Google Shape;219;p29"/>
          <p:cNvPicPr preferRelativeResize="0"/>
          <p:nvPr/>
        </p:nvPicPr>
        <p:blipFill>
          <a:blip r:embed="rId4">
            <a:alphaModFix/>
          </a:blip>
          <a:stretch>
            <a:fillRect/>
          </a:stretch>
        </p:blipFill>
        <p:spPr>
          <a:xfrm>
            <a:off x="5893721" y="910200"/>
            <a:ext cx="1142275" cy="3673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11700" y="145124"/>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225" name="Google Shape;225;p30"/>
          <p:cNvSpPr txBox="1"/>
          <p:nvPr>
            <p:ph idx="1" type="subTitle"/>
          </p:nvPr>
        </p:nvSpPr>
        <p:spPr>
          <a:xfrm>
            <a:off x="311700" y="614375"/>
            <a:ext cx="8520600" cy="3953100"/>
          </a:xfrm>
          <a:prstGeom prst="rect">
            <a:avLst/>
          </a:prstGeom>
        </p:spPr>
        <p:txBody>
          <a:bodyPr anchorCtr="0" anchor="t" bIns="45700" lIns="91425" spcFirstLastPara="1" rIns="91425" wrap="square" tIns="45700">
            <a:normAutofit/>
          </a:bodyPr>
          <a:lstStyle/>
          <a:p>
            <a:pPr indent="0" lvl="0" marL="457200" rtl="0" algn="l">
              <a:spcBef>
                <a:spcPts val="750"/>
              </a:spcBef>
              <a:spcAft>
                <a:spcPts val="0"/>
              </a:spcAft>
              <a:buNone/>
            </a:pPr>
            <a:r>
              <a:rPr b="1" lang="id"/>
              <a:t>2. Firmware Design Blynk</a:t>
            </a:r>
            <a:r>
              <a:rPr b="1" lang="id"/>
              <a:t>				3. Firmware Design Bot WA</a:t>
            </a:r>
            <a:endParaRPr b="1"/>
          </a:p>
          <a:p>
            <a:pPr indent="0" lvl="0" marL="457200" rtl="0" algn="l">
              <a:spcBef>
                <a:spcPts val="750"/>
              </a:spcBef>
              <a:spcAft>
                <a:spcPts val="0"/>
              </a:spcAft>
              <a:buNone/>
            </a:pPr>
            <a:r>
              <a:t/>
            </a:r>
            <a:endParaRPr b="1"/>
          </a:p>
          <a:p>
            <a:pPr indent="0" lvl="0" marL="457200" rtl="0" algn="l">
              <a:spcBef>
                <a:spcPts val="750"/>
              </a:spcBef>
              <a:spcAft>
                <a:spcPts val="0"/>
              </a:spcAft>
              <a:buNone/>
            </a:pPr>
            <a:r>
              <a:t/>
            </a:r>
            <a:endParaRPr b="1"/>
          </a:p>
        </p:txBody>
      </p:sp>
      <p:pic>
        <p:nvPicPr>
          <p:cNvPr id="226" name="Google Shape;226;p30"/>
          <p:cNvPicPr preferRelativeResize="0"/>
          <p:nvPr/>
        </p:nvPicPr>
        <p:blipFill>
          <a:blip r:embed="rId3">
            <a:alphaModFix/>
          </a:blip>
          <a:stretch>
            <a:fillRect/>
          </a:stretch>
        </p:blipFill>
        <p:spPr>
          <a:xfrm>
            <a:off x="5915025" y="1115575"/>
            <a:ext cx="2066925" cy="3232600"/>
          </a:xfrm>
          <a:prstGeom prst="rect">
            <a:avLst/>
          </a:prstGeom>
          <a:noFill/>
          <a:ln>
            <a:noFill/>
          </a:ln>
        </p:spPr>
      </p:pic>
      <p:pic>
        <p:nvPicPr>
          <p:cNvPr id="227" name="Google Shape;227;p30"/>
          <p:cNvPicPr preferRelativeResize="0"/>
          <p:nvPr/>
        </p:nvPicPr>
        <p:blipFill>
          <a:blip r:embed="rId4">
            <a:alphaModFix/>
          </a:blip>
          <a:stretch>
            <a:fillRect/>
          </a:stretch>
        </p:blipFill>
        <p:spPr>
          <a:xfrm>
            <a:off x="1421099" y="1115575"/>
            <a:ext cx="1389028" cy="345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PLATFORM</a:t>
            </a:r>
            <a:endParaRPr/>
          </a:p>
        </p:txBody>
      </p:sp>
      <p:sp>
        <p:nvSpPr>
          <p:cNvPr id="233" name="Google Shape;233;p31"/>
          <p:cNvSpPr txBox="1"/>
          <p:nvPr>
            <p:ph idx="1" type="subTitle"/>
          </p:nvPr>
        </p:nvSpPr>
        <p:spPr>
          <a:xfrm>
            <a:off x="311700" y="860706"/>
            <a:ext cx="8520600" cy="3595500"/>
          </a:xfrm>
          <a:prstGeom prst="rect">
            <a:avLst/>
          </a:prstGeom>
        </p:spPr>
        <p:txBody>
          <a:bodyPr anchorCtr="0" anchor="t" bIns="45700" lIns="91425" spcFirstLastPara="1" rIns="91425" wrap="square" tIns="45700">
            <a:normAutofit/>
          </a:bodyPr>
          <a:lstStyle/>
          <a:p>
            <a:pPr indent="0" lvl="0" marL="0" rtl="0" algn="just">
              <a:spcBef>
                <a:spcPts val="750"/>
              </a:spcBef>
              <a:spcAft>
                <a:spcPts val="0"/>
              </a:spcAft>
              <a:buNone/>
            </a:pPr>
            <a:r>
              <a:rPr lang="id" sz="1500"/>
              <a:t>Adapun platform yang kami gunakan adalah Blynk dengan tampilan sebagai berikut:</a:t>
            </a:r>
            <a:endParaRPr sz="1500"/>
          </a:p>
          <a:p>
            <a:pPr indent="0" lvl="0" marL="0" rtl="0" algn="l">
              <a:spcBef>
                <a:spcPts val="750"/>
              </a:spcBef>
              <a:spcAft>
                <a:spcPts val="0"/>
              </a:spcAft>
              <a:buNone/>
            </a:pPr>
            <a:r>
              <a:t/>
            </a:r>
            <a:endParaRPr sz="1500"/>
          </a:p>
        </p:txBody>
      </p:sp>
      <p:pic>
        <p:nvPicPr>
          <p:cNvPr id="234" name="Google Shape;234;p31"/>
          <p:cNvPicPr preferRelativeResize="0"/>
          <p:nvPr/>
        </p:nvPicPr>
        <p:blipFill>
          <a:blip r:embed="rId3">
            <a:alphaModFix/>
          </a:blip>
          <a:stretch>
            <a:fillRect/>
          </a:stretch>
        </p:blipFill>
        <p:spPr>
          <a:xfrm>
            <a:off x="430775" y="1163400"/>
            <a:ext cx="6038075" cy="3358975"/>
          </a:xfrm>
          <a:prstGeom prst="rect">
            <a:avLst/>
          </a:prstGeom>
          <a:noFill/>
          <a:ln>
            <a:noFill/>
          </a:ln>
        </p:spPr>
      </p:pic>
      <p:pic>
        <p:nvPicPr>
          <p:cNvPr id="235" name="Google Shape;235;p31"/>
          <p:cNvPicPr preferRelativeResize="0"/>
          <p:nvPr/>
        </p:nvPicPr>
        <p:blipFill>
          <a:blip r:embed="rId4">
            <a:alphaModFix/>
          </a:blip>
          <a:stretch>
            <a:fillRect/>
          </a:stretch>
        </p:blipFill>
        <p:spPr>
          <a:xfrm>
            <a:off x="7066850" y="1163400"/>
            <a:ext cx="1511296" cy="3358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Perubahan</a:t>
            </a:r>
            <a:endParaRPr/>
          </a:p>
        </p:txBody>
      </p:sp>
      <p:sp>
        <p:nvSpPr>
          <p:cNvPr id="241" name="Google Shape;241;p32"/>
          <p:cNvSpPr txBox="1"/>
          <p:nvPr>
            <p:ph idx="1" type="subTitle"/>
          </p:nvPr>
        </p:nvSpPr>
        <p:spPr>
          <a:xfrm>
            <a:off x="311700" y="972006"/>
            <a:ext cx="8520600" cy="3595500"/>
          </a:xfrm>
          <a:prstGeom prst="rect">
            <a:avLst/>
          </a:prstGeom>
        </p:spPr>
        <p:txBody>
          <a:bodyPr anchorCtr="0" anchor="t" bIns="45700" lIns="91425" spcFirstLastPara="1" rIns="91425" wrap="square" tIns="45700">
            <a:normAutofit lnSpcReduction="10000"/>
          </a:bodyPr>
          <a:lstStyle/>
          <a:p>
            <a:pPr indent="457200" lvl="0" marL="0" rtl="0" algn="just">
              <a:lnSpc>
                <a:spcPct val="115000"/>
              </a:lnSpc>
              <a:spcBef>
                <a:spcPts val="750"/>
              </a:spcBef>
              <a:spcAft>
                <a:spcPts val="0"/>
              </a:spcAft>
              <a:buNone/>
            </a:pPr>
            <a:r>
              <a:rPr lang="id">
                <a:solidFill>
                  <a:schemeClr val="dk1"/>
                </a:solidFill>
              </a:rPr>
              <a:t>Sebelumnya, kami merencanakan untuk menggunakan ThingsBoard Cloud sebagai platform untuk sistem monitoring. Namun, kami mengubah rencana tersebut karena Blynk telah menyediakan fasilitas berupa web dashboard yang cukup memadai untuk kebutuhan kami. </a:t>
            </a:r>
            <a:endParaRPr>
              <a:solidFill>
                <a:schemeClr val="dk1"/>
              </a:solidFill>
            </a:endParaRPr>
          </a:p>
          <a:p>
            <a:pPr indent="457200" lvl="0" marL="0" rtl="0" algn="just">
              <a:lnSpc>
                <a:spcPct val="115000"/>
              </a:lnSpc>
              <a:spcBef>
                <a:spcPts val="750"/>
              </a:spcBef>
              <a:spcAft>
                <a:spcPts val="0"/>
              </a:spcAft>
              <a:buNone/>
            </a:pPr>
            <a:r>
              <a:rPr lang="id">
                <a:solidFill>
                  <a:schemeClr val="dk1"/>
                </a:solidFill>
              </a:rPr>
              <a:t>Selain itu, kami awalnya juga berencana menggunakan bot Telegram sebagai alat komunikasi, namun kami mengalami kendala dalam pemrograman dan akhirnya beralih ke bot WhatsApp yang ternyata berhasil dengan baik. Oleh karena itu, kami menggunakan WhatsApp sebagai platform komunikasi. </a:t>
            </a:r>
            <a:endParaRPr>
              <a:solidFill>
                <a:schemeClr val="dk1"/>
              </a:solidFill>
            </a:endParaRPr>
          </a:p>
          <a:p>
            <a:pPr indent="457200" lvl="0" marL="0" rtl="0" algn="just">
              <a:lnSpc>
                <a:spcPct val="115000"/>
              </a:lnSpc>
              <a:spcBef>
                <a:spcPts val="750"/>
              </a:spcBef>
              <a:spcAft>
                <a:spcPts val="0"/>
              </a:spcAft>
              <a:buNone/>
            </a:pPr>
            <a:r>
              <a:rPr lang="id">
                <a:solidFill>
                  <a:schemeClr val="dk1"/>
                </a:solidFill>
              </a:rPr>
              <a:t>Selain itu, terkait protokol komunikasi, awalnya kami menggunakan MQTT, namun karena perubahan tersebut, protokol komunikasi kami berubah menjadi HTTP karena bot WhatsApp menggunakan protokol HTTP.</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311700" y="1355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Dokumentasi Pengerjaan</a:t>
            </a:r>
            <a:endParaRPr/>
          </a:p>
        </p:txBody>
      </p:sp>
      <p:sp>
        <p:nvSpPr>
          <p:cNvPr id="247" name="Google Shape;247;p33"/>
          <p:cNvSpPr txBox="1"/>
          <p:nvPr>
            <p:ph idx="1" type="subTitle"/>
          </p:nvPr>
        </p:nvSpPr>
        <p:spPr>
          <a:xfrm>
            <a:off x="311700" y="972006"/>
            <a:ext cx="8520600" cy="3595500"/>
          </a:xfrm>
          <a:prstGeom prst="rect">
            <a:avLst/>
          </a:prstGeom>
        </p:spPr>
        <p:txBody>
          <a:bodyPr anchorCtr="0" anchor="t" bIns="45700" lIns="91425" spcFirstLastPara="1" rIns="91425" wrap="square" tIns="45700">
            <a:normAutofit/>
          </a:bodyPr>
          <a:lstStyle/>
          <a:p>
            <a:pPr indent="0" lvl="0" marL="0" rtl="0" algn="just">
              <a:spcBef>
                <a:spcPts val="750"/>
              </a:spcBef>
              <a:spcAft>
                <a:spcPts val="0"/>
              </a:spcAft>
              <a:buClr>
                <a:schemeClr val="dk1"/>
              </a:buClr>
              <a:buSzPts val="1100"/>
              <a:buFont typeface="Arial"/>
              <a:buNone/>
            </a:pPr>
            <a:r>
              <a:t/>
            </a:r>
            <a:endParaRPr/>
          </a:p>
        </p:txBody>
      </p:sp>
      <p:pic>
        <p:nvPicPr>
          <p:cNvPr id="248" name="Google Shape;248;p33"/>
          <p:cNvPicPr preferRelativeResize="0"/>
          <p:nvPr/>
        </p:nvPicPr>
        <p:blipFill rotWithShape="1">
          <a:blip r:embed="rId3">
            <a:alphaModFix/>
          </a:blip>
          <a:srcRect b="7797" l="0" r="0" t="18851"/>
          <a:stretch/>
        </p:blipFill>
        <p:spPr>
          <a:xfrm rot="-5400000">
            <a:off x="678200" y="355976"/>
            <a:ext cx="2043274" cy="2665725"/>
          </a:xfrm>
          <a:prstGeom prst="rect">
            <a:avLst/>
          </a:prstGeom>
          <a:noFill/>
          <a:ln>
            <a:noFill/>
          </a:ln>
        </p:spPr>
      </p:pic>
      <p:pic>
        <p:nvPicPr>
          <p:cNvPr id="249" name="Google Shape;249;p33"/>
          <p:cNvPicPr preferRelativeResize="0"/>
          <p:nvPr/>
        </p:nvPicPr>
        <p:blipFill>
          <a:blip r:embed="rId4">
            <a:alphaModFix/>
          </a:blip>
          <a:stretch>
            <a:fillRect/>
          </a:stretch>
        </p:blipFill>
        <p:spPr>
          <a:xfrm>
            <a:off x="3235250" y="667200"/>
            <a:ext cx="1532463" cy="2043276"/>
          </a:xfrm>
          <a:prstGeom prst="rect">
            <a:avLst/>
          </a:prstGeom>
          <a:noFill/>
          <a:ln>
            <a:noFill/>
          </a:ln>
        </p:spPr>
      </p:pic>
      <p:pic>
        <p:nvPicPr>
          <p:cNvPr id="250" name="Google Shape;250;p33"/>
          <p:cNvPicPr preferRelativeResize="0"/>
          <p:nvPr/>
        </p:nvPicPr>
        <p:blipFill rotWithShape="1">
          <a:blip r:embed="rId5">
            <a:alphaModFix/>
          </a:blip>
          <a:srcRect b="19374" l="0" r="0" t="8386"/>
          <a:stretch/>
        </p:blipFill>
        <p:spPr>
          <a:xfrm>
            <a:off x="366975" y="2831175"/>
            <a:ext cx="3407625" cy="1555099"/>
          </a:xfrm>
          <a:prstGeom prst="rect">
            <a:avLst/>
          </a:prstGeom>
          <a:noFill/>
          <a:ln>
            <a:noFill/>
          </a:ln>
        </p:spPr>
      </p:pic>
      <p:pic>
        <p:nvPicPr>
          <p:cNvPr id="251" name="Google Shape;251;p33"/>
          <p:cNvPicPr preferRelativeResize="0"/>
          <p:nvPr/>
        </p:nvPicPr>
        <p:blipFill rotWithShape="1">
          <a:blip r:embed="rId6">
            <a:alphaModFix/>
          </a:blip>
          <a:srcRect b="17431" l="0" r="18073" t="30097"/>
          <a:stretch/>
        </p:blipFill>
        <p:spPr>
          <a:xfrm>
            <a:off x="4905025" y="667200"/>
            <a:ext cx="1793680" cy="2043274"/>
          </a:xfrm>
          <a:prstGeom prst="rect">
            <a:avLst/>
          </a:prstGeom>
          <a:noFill/>
          <a:ln>
            <a:noFill/>
          </a:ln>
        </p:spPr>
      </p:pic>
      <p:pic>
        <p:nvPicPr>
          <p:cNvPr id="252" name="Google Shape;252;p33"/>
          <p:cNvPicPr preferRelativeResize="0"/>
          <p:nvPr/>
        </p:nvPicPr>
        <p:blipFill rotWithShape="1">
          <a:blip r:embed="rId7">
            <a:alphaModFix/>
          </a:blip>
          <a:srcRect b="15890" l="0" r="7859" t="11980"/>
          <a:stretch/>
        </p:blipFill>
        <p:spPr>
          <a:xfrm rot="-5400000">
            <a:off x="4506437" y="2268087"/>
            <a:ext cx="1617026" cy="2743200"/>
          </a:xfrm>
          <a:prstGeom prst="rect">
            <a:avLst/>
          </a:prstGeom>
          <a:noFill/>
          <a:ln>
            <a:noFill/>
          </a:ln>
        </p:spPr>
      </p:pic>
      <p:pic>
        <p:nvPicPr>
          <p:cNvPr id="253" name="Google Shape;253;p33"/>
          <p:cNvPicPr preferRelativeResize="0"/>
          <p:nvPr/>
        </p:nvPicPr>
        <p:blipFill rotWithShape="1">
          <a:blip r:embed="rId8">
            <a:alphaModFix/>
          </a:blip>
          <a:srcRect b="16114" l="7862" r="7770" t="22309"/>
          <a:stretch/>
        </p:blipFill>
        <p:spPr>
          <a:xfrm>
            <a:off x="6836000" y="698775"/>
            <a:ext cx="2122249" cy="3749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2285399"/>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d"/>
              <a:t>DEMO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KESIMPULAN</a:t>
            </a:r>
            <a:endParaRPr/>
          </a:p>
        </p:txBody>
      </p:sp>
      <p:sp>
        <p:nvSpPr>
          <p:cNvPr id="264" name="Google Shape;264;p35"/>
          <p:cNvSpPr txBox="1"/>
          <p:nvPr>
            <p:ph idx="1" type="subTitle"/>
          </p:nvPr>
        </p:nvSpPr>
        <p:spPr>
          <a:xfrm>
            <a:off x="311700" y="742950"/>
            <a:ext cx="8520600" cy="3824700"/>
          </a:xfrm>
          <a:prstGeom prst="rect">
            <a:avLst/>
          </a:prstGeom>
        </p:spPr>
        <p:txBody>
          <a:bodyPr anchorCtr="0" anchor="ctr" bIns="45700" lIns="91425" spcFirstLastPara="1" rIns="91425" wrap="square" tIns="45700">
            <a:normAutofit fontScale="77500" lnSpcReduction="20000"/>
          </a:bodyPr>
          <a:lstStyle/>
          <a:p>
            <a:pPr indent="-312261" lvl="0" marL="457200" rtl="0" algn="just">
              <a:lnSpc>
                <a:spcPct val="150000"/>
              </a:lnSpc>
              <a:spcBef>
                <a:spcPts val="750"/>
              </a:spcBef>
              <a:spcAft>
                <a:spcPts val="0"/>
              </a:spcAft>
              <a:buClr>
                <a:schemeClr val="dk1"/>
              </a:buClr>
              <a:buSzPct val="100000"/>
              <a:buAutoNum type="arabicPeriod"/>
            </a:pPr>
            <a:r>
              <a:rPr lang="id">
                <a:solidFill>
                  <a:schemeClr val="dk1"/>
                </a:solidFill>
              </a:rPr>
              <a:t>Ketersediaan jaringan WiFi yang stabil menjadi faktor penting dalam menjaga konektivitas sistem monitoring, sehingga memungkinkan pengiriman data sensor secara efisien dan respons cepat terhadap situasi darurat.</a:t>
            </a:r>
            <a:endParaRPr>
              <a:solidFill>
                <a:schemeClr val="dk1"/>
              </a:solidFill>
            </a:endParaRPr>
          </a:p>
          <a:p>
            <a:pPr indent="-312261" lvl="0" marL="457200" rtl="0" algn="just">
              <a:lnSpc>
                <a:spcPct val="150000"/>
              </a:lnSpc>
              <a:spcBef>
                <a:spcPts val="0"/>
              </a:spcBef>
              <a:spcAft>
                <a:spcPts val="0"/>
              </a:spcAft>
              <a:buClr>
                <a:schemeClr val="dk1"/>
              </a:buClr>
              <a:buSzPct val="100000"/>
              <a:buAutoNum type="arabicPeriod"/>
            </a:pPr>
            <a:r>
              <a:rPr lang="id">
                <a:solidFill>
                  <a:schemeClr val="dk1"/>
                </a:solidFill>
              </a:rPr>
              <a:t>Pemilihan protokol komunikasi yang sesuai, seperti HTTP dan URL, memainkan peran penting dalam memastikan pengiriman data yang akurat dan integrasi yang baik dengan aplikasi lain, seperti WhatsApp. Protokol komunikasi yang handal akan memungkinkan pemantauan real-time dan notifikasi yang efektif dalam situasi darurat.</a:t>
            </a:r>
            <a:endParaRPr>
              <a:solidFill>
                <a:schemeClr val="dk1"/>
              </a:solidFill>
            </a:endParaRPr>
          </a:p>
          <a:p>
            <a:pPr indent="-312261" lvl="0" marL="457200" rtl="0" algn="just">
              <a:lnSpc>
                <a:spcPct val="150000"/>
              </a:lnSpc>
              <a:spcBef>
                <a:spcPts val="0"/>
              </a:spcBef>
              <a:spcAft>
                <a:spcPts val="0"/>
              </a:spcAft>
              <a:buClr>
                <a:schemeClr val="dk1"/>
              </a:buClr>
              <a:buSzPct val="100000"/>
              <a:buAutoNum type="arabicPeriod"/>
            </a:pPr>
            <a:r>
              <a:rPr lang="id">
                <a:solidFill>
                  <a:schemeClr val="dk1"/>
                </a:solidFill>
              </a:rPr>
              <a:t>Integrasi dengan aplikasi pesan instan seperti WhatsApp memungkinkan pengiriman notifikasi langsung kepada pihak terkait. Dengan memanfaatkan fitur ini, respons terhadap kondisi darurat, seperti kebakaran, dapat dilakukan dengan cepat dan efisien.</a:t>
            </a:r>
            <a:endParaRPr>
              <a:solidFill>
                <a:schemeClr val="dk1"/>
              </a:solidFill>
            </a:endParaRPr>
          </a:p>
          <a:p>
            <a:pPr indent="-312261" lvl="0" marL="457200" rtl="0" algn="just">
              <a:lnSpc>
                <a:spcPct val="150000"/>
              </a:lnSpc>
              <a:spcBef>
                <a:spcPts val="0"/>
              </a:spcBef>
              <a:spcAft>
                <a:spcPts val="0"/>
              </a:spcAft>
              <a:buClr>
                <a:schemeClr val="dk1"/>
              </a:buClr>
              <a:buSzPct val="100000"/>
              <a:buAutoNum type="arabicPeriod"/>
            </a:pPr>
            <a:r>
              <a:rPr lang="id">
                <a:solidFill>
                  <a:schemeClr val="dk1"/>
                </a:solidFill>
              </a:rPr>
              <a:t>Pelatihan staf sekolah tentang penggunaan sistem monitoring dan tindakan respons darurat menjadi langkah penting selanjutnya. Dengan pemahaman yang baik tentang sistem dan prosedur darurat, staf akan dapat merespons situasi kebakaran dengan tepat waktu dan melakukan tindakan yang diperlukan untuk menjaga keamanan ruang guru.</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Poppins SemiBold"/>
              <a:buNone/>
            </a:pPr>
            <a:r>
              <a:rPr lang="id"/>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type="title"/>
          </p:nvPr>
        </p:nvSpPr>
        <p:spPr>
          <a:xfrm>
            <a:off x="311700" y="287998"/>
            <a:ext cx="4406949" cy="1282009"/>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Anggota Kelompok</a:t>
            </a:r>
            <a:endParaRPr/>
          </a:p>
        </p:txBody>
      </p:sp>
      <p:sp>
        <p:nvSpPr>
          <p:cNvPr id="162" name="Google Shape;162;p20"/>
          <p:cNvSpPr txBox="1"/>
          <p:nvPr>
            <p:ph idx="1" type="subTitle"/>
          </p:nvPr>
        </p:nvSpPr>
        <p:spPr>
          <a:xfrm>
            <a:off x="311700" y="1379239"/>
            <a:ext cx="4984919" cy="2385022"/>
          </a:xfrm>
          <a:prstGeom prst="rect">
            <a:avLst/>
          </a:prstGeom>
          <a:noFill/>
          <a:ln>
            <a:noFill/>
          </a:ln>
        </p:spPr>
        <p:txBody>
          <a:bodyPr anchorCtr="0" anchor="t" bIns="45700" lIns="91425" spcFirstLastPara="1" rIns="91425" wrap="square" tIns="45700">
            <a:normAutofit/>
          </a:bodyPr>
          <a:lstStyle/>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A4-Satria Dhimas Ghoza</a:t>
            </a:r>
            <a:endParaRPr b="0" i="0">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A14-Ramadhan Sukmawardani</a:t>
            </a:r>
            <a:endParaRPr b="0" i="0">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A17-Angelina Riyadi</a:t>
            </a:r>
            <a:endParaRPr>
              <a:solidFill>
                <a:schemeClr val="dk1"/>
              </a:solidFill>
            </a:endParaRPr>
          </a:p>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A19-Irsyad 'Ainur Rofiq</a:t>
            </a:r>
            <a:endParaRPr>
              <a:solidFill>
                <a:schemeClr val="dk1"/>
              </a:solidFill>
            </a:endParaRPr>
          </a:p>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A20-Atifah Herawati</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311700" y="-1"/>
            <a:ext cx="4407000" cy="69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id"/>
              <a:t>Daftar Isi</a:t>
            </a:r>
            <a:endParaRPr/>
          </a:p>
        </p:txBody>
      </p:sp>
      <p:sp>
        <p:nvSpPr>
          <p:cNvPr id="168" name="Google Shape;168;p21"/>
          <p:cNvSpPr txBox="1"/>
          <p:nvPr>
            <p:ph idx="1" type="subTitle"/>
          </p:nvPr>
        </p:nvSpPr>
        <p:spPr>
          <a:xfrm>
            <a:off x="311700" y="690900"/>
            <a:ext cx="6624900" cy="3698100"/>
          </a:xfrm>
          <a:prstGeom prst="rect">
            <a:avLst/>
          </a:prstGeom>
          <a:noFill/>
          <a:ln>
            <a:noFill/>
          </a:ln>
        </p:spPr>
        <p:txBody>
          <a:bodyPr anchorCtr="0" anchor="t" bIns="45700" lIns="91425" spcFirstLastPara="1" rIns="91425" wrap="square" tIns="45700">
            <a:normAutofit lnSpcReduction="20000"/>
          </a:bodyPr>
          <a:lstStyle/>
          <a:p>
            <a:pPr indent="-361950" lvl="0" marL="457200" rtl="0" algn="l">
              <a:lnSpc>
                <a:spcPct val="100000"/>
              </a:lnSpc>
              <a:spcBef>
                <a:spcPts val="750"/>
              </a:spcBef>
              <a:spcAft>
                <a:spcPts val="0"/>
              </a:spcAft>
              <a:buClr>
                <a:schemeClr val="dk1"/>
              </a:buClr>
              <a:buSzPts val="1700"/>
              <a:buAutoNum type="arabicPeriod"/>
            </a:pPr>
            <a:r>
              <a:rPr b="0" i="0" lang="id">
                <a:solidFill>
                  <a:schemeClr val="dk1"/>
                </a:solidFill>
                <a:latin typeface="Poppins SemiBold"/>
                <a:ea typeface="Poppins SemiBold"/>
                <a:cs typeface="Poppins SemiBold"/>
                <a:sym typeface="Poppins SemiBold"/>
              </a:rPr>
              <a:t>Latar </a:t>
            </a:r>
            <a:r>
              <a:rPr lang="id">
                <a:solidFill>
                  <a:schemeClr val="dk1"/>
                </a:solidFill>
                <a:latin typeface="Poppins SemiBold"/>
                <a:ea typeface="Poppins SemiBold"/>
                <a:cs typeface="Poppins SemiBold"/>
                <a:sym typeface="Poppins SemiBold"/>
              </a:rPr>
              <a:t>b</a:t>
            </a:r>
            <a:r>
              <a:rPr b="0" i="0" lang="id">
                <a:solidFill>
                  <a:schemeClr val="dk1"/>
                </a:solidFill>
                <a:latin typeface="Poppins SemiBold"/>
                <a:ea typeface="Poppins SemiBold"/>
                <a:cs typeface="Poppins SemiBold"/>
                <a:sym typeface="Poppins SemiBold"/>
              </a:rPr>
              <a:t>elakang</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Rumusan masalah</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Tujuan dan Manfaat</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Hardware design </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Alat yang digunakan</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Connectivity</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Interface</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AutoNum type="arabicPeriod"/>
            </a:pPr>
            <a:r>
              <a:rPr lang="id">
                <a:solidFill>
                  <a:schemeClr val="dk1"/>
                </a:solidFill>
                <a:latin typeface="Poppins SemiBold"/>
                <a:ea typeface="Poppins SemiBold"/>
                <a:cs typeface="Poppins SemiBold"/>
                <a:sym typeface="Poppins SemiBold"/>
              </a:rPr>
              <a:t>Platform</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Dokumentasi Perubahan</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Dokumentasi Pengerjaan</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SemiBold"/>
              <a:buAutoNum type="arabicPeriod"/>
            </a:pPr>
            <a:r>
              <a:rPr lang="id">
                <a:solidFill>
                  <a:schemeClr val="dk1"/>
                </a:solidFill>
                <a:latin typeface="Poppins SemiBold"/>
                <a:ea typeface="Poppins SemiBold"/>
                <a:cs typeface="Poppins SemiBold"/>
                <a:sym typeface="Poppins SemiBold"/>
              </a:rPr>
              <a:t>Demo</a:t>
            </a:r>
            <a:endParaRPr>
              <a:solidFill>
                <a:schemeClr val="dk1"/>
              </a:solidFill>
              <a:latin typeface="Poppins SemiBold"/>
              <a:ea typeface="Poppins SemiBold"/>
              <a:cs typeface="Poppins SemiBold"/>
              <a:sym typeface="Poppins SemiBold"/>
            </a:endParaRPr>
          </a:p>
          <a:p>
            <a:pPr indent="-361950" lvl="0" marL="457200" rtl="0" algn="l">
              <a:lnSpc>
                <a:spcPct val="100000"/>
              </a:lnSpc>
              <a:spcBef>
                <a:spcPts val="750"/>
              </a:spcBef>
              <a:spcAft>
                <a:spcPts val="0"/>
              </a:spcAft>
              <a:buClr>
                <a:schemeClr val="dk1"/>
              </a:buClr>
              <a:buSzPts val="1700"/>
              <a:buFont typeface="Poppins"/>
              <a:buAutoNum type="arabicPeriod"/>
            </a:pPr>
            <a:r>
              <a:rPr lang="id">
                <a:solidFill>
                  <a:schemeClr val="dk1"/>
                </a:solidFill>
                <a:latin typeface="Poppins SemiBold"/>
                <a:ea typeface="Poppins SemiBold"/>
                <a:cs typeface="Poppins SemiBold"/>
                <a:sym typeface="Poppins SemiBold"/>
              </a:rPr>
              <a:t>Kesimpulan</a:t>
            </a:r>
            <a:endParaRPr>
              <a:solidFill>
                <a:schemeClr val="dk1"/>
              </a:solidFill>
              <a:latin typeface="Poppins SemiBold"/>
              <a:ea typeface="Poppins SemiBold"/>
              <a:cs typeface="Poppins SemiBold"/>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LATAR BELAKANG</a:t>
            </a:r>
            <a:endParaRPr/>
          </a:p>
        </p:txBody>
      </p:sp>
      <p:sp>
        <p:nvSpPr>
          <p:cNvPr id="174" name="Google Shape;174;p22"/>
          <p:cNvSpPr txBox="1"/>
          <p:nvPr>
            <p:ph idx="1" type="subTitle"/>
          </p:nvPr>
        </p:nvSpPr>
        <p:spPr>
          <a:xfrm>
            <a:off x="311700" y="860706"/>
            <a:ext cx="8520600" cy="3595500"/>
          </a:xfrm>
          <a:prstGeom prst="rect">
            <a:avLst/>
          </a:prstGeom>
        </p:spPr>
        <p:txBody>
          <a:bodyPr anchorCtr="0" anchor="t" bIns="45700" lIns="91425" spcFirstLastPara="1" rIns="91425" wrap="square" tIns="45700">
            <a:normAutofit lnSpcReduction="20000"/>
          </a:bodyPr>
          <a:lstStyle/>
          <a:p>
            <a:pPr indent="457200" lvl="0" marL="0" rtl="0" algn="just">
              <a:lnSpc>
                <a:spcPct val="115000"/>
              </a:lnSpc>
              <a:spcBef>
                <a:spcPts val="750"/>
              </a:spcBef>
              <a:spcAft>
                <a:spcPts val="0"/>
              </a:spcAft>
              <a:buNone/>
            </a:pPr>
            <a:r>
              <a:rPr lang="id">
                <a:solidFill>
                  <a:schemeClr val="dk1"/>
                </a:solidFill>
              </a:rPr>
              <a:t>Ruang guru di sekolah dasar merupakan pusat kegiatan penting dalam proses pembelajaran, namun juga memiliki potensi risiko kebakaran hubungan pendek arus listrik. Untuk meningkatkan keamanan dan memonitor kondisi ruangan, Penggunaan smoke detector yang terhubung dengan sistem notifikasi melalui WhatsApp menjadi solusi yang cukup efektif. Smoke detector ini akan mendeteksi keberadaan asap atau polutan udara yang menandakan adanya pemicu kebakaran, dan secara otomatis mengirimkan notifikasi langsung ke petugas sekolah, satpam, atau pihak berwenang melalui WhatsApp. Selain itu, pemantauan suhu dan kelembaban menggunakan sensor yang terhubung ke sistem pemantauan juga penting mengingat kenyamanan guru didalam ruangan. Dengan menggabungkan teknologi ini, ruang guru di sekolah dasar dapat menjadi lingkungan yang lebih aman, terkontrol, dan melindungi dokumen-dokumen penting.</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RUMUSAN MASALAH</a:t>
            </a:r>
            <a:endParaRPr/>
          </a:p>
        </p:txBody>
      </p:sp>
      <p:sp>
        <p:nvSpPr>
          <p:cNvPr id="180" name="Google Shape;180;p23"/>
          <p:cNvSpPr txBox="1"/>
          <p:nvPr>
            <p:ph idx="1" type="subTitle"/>
          </p:nvPr>
        </p:nvSpPr>
        <p:spPr>
          <a:xfrm>
            <a:off x="311700" y="972006"/>
            <a:ext cx="8520600" cy="3595500"/>
          </a:xfrm>
          <a:prstGeom prst="rect">
            <a:avLst/>
          </a:prstGeom>
        </p:spPr>
        <p:txBody>
          <a:bodyPr anchorCtr="0" anchor="t" bIns="45700" lIns="91425" spcFirstLastPara="1" rIns="91425" wrap="square" tIns="45700">
            <a:normAutofit/>
          </a:bodyPr>
          <a:lstStyle/>
          <a:p>
            <a:pPr indent="-336550" lvl="0" marL="457200" rtl="0" algn="l">
              <a:lnSpc>
                <a:spcPct val="150000"/>
              </a:lnSpc>
              <a:spcBef>
                <a:spcPts val="750"/>
              </a:spcBef>
              <a:spcAft>
                <a:spcPts val="0"/>
              </a:spcAft>
              <a:buClr>
                <a:schemeClr val="dk1"/>
              </a:buClr>
              <a:buSzPts val="1700"/>
              <a:buAutoNum type="arabicPeriod"/>
            </a:pPr>
            <a:r>
              <a:rPr lang="id">
                <a:solidFill>
                  <a:schemeClr val="dk1"/>
                </a:solidFill>
              </a:rPr>
              <a:t>Bagaimana Implementasi sistem monitoring ruang guru sekolah dasar dengan deteksi kebakaran dini?</a:t>
            </a:r>
            <a:endParaRPr>
              <a:solidFill>
                <a:schemeClr val="dk1"/>
              </a:solidFill>
            </a:endParaRPr>
          </a:p>
          <a:p>
            <a:pPr indent="-336550" lvl="0" marL="457200" rtl="0" algn="l">
              <a:lnSpc>
                <a:spcPct val="150000"/>
              </a:lnSpc>
              <a:spcBef>
                <a:spcPts val="0"/>
              </a:spcBef>
              <a:spcAft>
                <a:spcPts val="0"/>
              </a:spcAft>
              <a:buClr>
                <a:schemeClr val="dk1"/>
              </a:buClr>
              <a:buSzPts val="1700"/>
              <a:buAutoNum type="arabicPeriod"/>
            </a:pPr>
            <a:r>
              <a:rPr lang="id">
                <a:solidFill>
                  <a:schemeClr val="dk1"/>
                </a:solidFill>
              </a:rPr>
              <a:t>Bagaimana menyediakan sosialisasi cara kerja alat pendeteksi kebakaran yang memadai kepada para guru untuk menghadapi situasi kebakaran di ruang guru?</a:t>
            </a:r>
            <a:endParaRPr>
              <a:solidFill>
                <a:schemeClr val="dk1"/>
              </a:solidFill>
            </a:endParaRPr>
          </a:p>
          <a:p>
            <a:pPr indent="0" lvl="0" marL="0" rtl="0" algn="l">
              <a:lnSpc>
                <a:spcPct val="150000"/>
              </a:lnSpc>
              <a:spcBef>
                <a:spcPts val="75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T</a:t>
            </a:r>
            <a:r>
              <a:rPr lang="id"/>
              <a:t>UJUAN DAN MANFAAT</a:t>
            </a:r>
            <a:endParaRPr/>
          </a:p>
        </p:txBody>
      </p:sp>
      <p:sp>
        <p:nvSpPr>
          <p:cNvPr id="186" name="Google Shape;186;p24"/>
          <p:cNvSpPr txBox="1"/>
          <p:nvPr>
            <p:ph idx="1" type="subTitle"/>
          </p:nvPr>
        </p:nvSpPr>
        <p:spPr>
          <a:xfrm>
            <a:off x="311700" y="972006"/>
            <a:ext cx="8520600" cy="3595500"/>
          </a:xfrm>
          <a:prstGeom prst="rect">
            <a:avLst/>
          </a:prstGeom>
        </p:spPr>
        <p:txBody>
          <a:bodyPr anchorCtr="0" anchor="t" bIns="45700" lIns="91425" spcFirstLastPara="1" rIns="91425" wrap="square" tIns="45700">
            <a:normAutofit fontScale="92500" lnSpcReduction="20000"/>
          </a:bodyPr>
          <a:lstStyle/>
          <a:p>
            <a:pPr indent="0" lvl="0" marL="0" rtl="0" algn="just">
              <a:lnSpc>
                <a:spcPct val="140000"/>
              </a:lnSpc>
              <a:spcBef>
                <a:spcPts val="750"/>
              </a:spcBef>
              <a:spcAft>
                <a:spcPts val="0"/>
              </a:spcAft>
              <a:buNone/>
            </a:pPr>
            <a:r>
              <a:rPr lang="id" sz="1300">
                <a:solidFill>
                  <a:schemeClr val="dk1"/>
                </a:solidFill>
              </a:rPr>
              <a:t>Adapun Tujuan dari Proyek ini adalah:</a:t>
            </a:r>
            <a:endParaRPr sz="1300">
              <a:solidFill>
                <a:schemeClr val="dk1"/>
              </a:solidFill>
            </a:endParaRPr>
          </a:p>
          <a:p>
            <a:pPr indent="-304958" lvl="0" marL="457200" rtl="0" algn="just">
              <a:lnSpc>
                <a:spcPct val="140000"/>
              </a:lnSpc>
              <a:spcBef>
                <a:spcPts val="750"/>
              </a:spcBef>
              <a:spcAft>
                <a:spcPts val="0"/>
              </a:spcAft>
              <a:buClr>
                <a:schemeClr val="dk1"/>
              </a:buClr>
              <a:buSzPct val="100000"/>
              <a:buAutoNum type="arabicPeriod"/>
            </a:pPr>
            <a:r>
              <a:rPr lang="id" sz="1300">
                <a:solidFill>
                  <a:schemeClr val="dk1"/>
                </a:solidFill>
              </a:rPr>
              <a:t>Mengimplementasikan sistem monitoring ruang guru sekolah dasar dengan deteksi kebakaran dini menggunakan smoke detector dan notifikasi melalui WhatsApp.</a:t>
            </a:r>
            <a:endParaRPr sz="1300">
              <a:solidFill>
                <a:schemeClr val="dk1"/>
              </a:solidFill>
            </a:endParaRPr>
          </a:p>
          <a:p>
            <a:pPr indent="-304958" lvl="0" marL="457200" rtl="0" algn="just">
              <a:lnSpc>
                <a:spcPct val="140000"/>
              </a:lnSpc>
              <a:spcBef>
                <a:spcPts val="0"/>
              </a:spcBef>
              <a:spcAft>
                <a:spcPts val="0"/>
              </a:spcAft>
              <a:buClr>
                <a:schemeClr val="dk1"/>
              </a:buClr>
              <a:buSzPct val="100000"/>
              <a:buAutoNum type="arabicPeriod"/>
            </a:pPr>
            <a:r>
              <a:rPr lang="id" sz="1300">
                <a:solidFill>
                  <a:schemeClr val="dk1"/>
                </a:solidFill>
              </a:rPr>
              <a:t>Menyediakan sosialisasi yang memadai kepada para guru mengenai cara kerja alat pendeteksi kebakaran serta tindakan yang perlu diambil dalam menghadapi situasi kebakaran di ruang guru.</a:t>
            </a:r>
            <a:endParaRPr sz="1300">
              <a:solidFill>
                <a:schemeClr val="dk1"/>
              </a:solidFill>
            </a:endParaRPr>
          </a:p>
          <a:p>
            <a:pPr indent="0" lvl="0" marL="0" rtl="0" algn="just">
              <a:lnSpc>
                <a:spcPct val="140000"/>
              </a:lnSpc>
              <a:spcBef>
                <a:spcPts val="750"/>
              </a:spcBef>
              <a:spcAft>
                <a:spcPts val="0"/>
              </a:spcAft>
              <a:buNone/>
            </a:pPr>
            <a:r>
              <a:rPr lang="id" sz="1300">
                <a:solidFill>
                  <a:schemeClr val="dk1"/>
                </a:solidFill>
              </a:rPr>
              <a:t>Manfaat dari Proyek ini adalah:</a:t>
            </a:r>
            <a:endParaRPr sz="1300">
              <a:solidFill>
                <a:schemeClr val="dk1"/>
              </a:solidFill>
            </a:endParaRPr>
          </a:p>
          <a:p>
            <a:pPr indent="-304958" lvl="0" marL="457200" rtl="0" algn="just">
              <a:lnSpc>
                <a:spcPct val="140000"/>
              </a:lnSpc>
              <a:spcBef>
                <a:spcPts val="750"/>
              </a:spcBef>
              <a:spcAft>
                <a:spcPts val="0"/>
              </a:spcAft>
              <a:buClr>
                <a:schemeClr val="dk1"/>
              </a:buClr>
              <a:buSzPct val="100000"/>
              <a:buAutoNum type="arabicPeriod"/>
            </a:pPr>
            <a:r>
              <a:rPr lang="id" sz="1300">
                <a:solidFill>
                  <a:schemeClr val="dk1"/>
                </a:solidFill>
              </a:rPr>
              <a:t>Meningkatkan keamanan sehingga mengurangi risiko kerugian akibat kebakaran, memberikan perlindungan terhadap dokumen penting, dan menjaga keselamatan semua pengguna ruangan.</a:t>
            </a:r>
            <a:endParaRPr sz="1300">
              <a:solidFill>
                <a:schemeClr val="dk1"/>
              </a:solidFill>
            </a:endParaRPr>
          </a:p>
          <a:p>
            <a:pPr indent="-304958" lvl="0" marL="457200" rtl="0" algn="just">
              <a:lnSpc>
                <a:spcPct val="140000"/>
              </a:lnSpc>
              <a:spcBef>
                <a:spcPts val="0"/>
              </a:spcBef>
              <a:spcAft>
                <a:spcPts val="0"/>
              </a:spcAft>
              <a:buClr>
                <a:schemeClr val="dk1"/>
              </a:buClr>
              <a:buSzPct val="100000"/>
              <a:buAutoNum type="arabicPeriod"/>
            </a:pPr>
            <a:r>
              <a:rPr lang="id" sz="1300">
                <a:solidFill>
                  <a:schemeClr val="dk1"/>
                </a:solidFill>
              </a:rPr>
              <a:t>Memungkinkan tindakan tanggap darurat yang cepat dan efektif untuk mengatasi situasi kebakaran di ruang guru.</a:t>
            </a:r>
            <a:endParaRPr sz="1300">
              <a:solidFill>
                <a:schemeClr val="dk1"/>
              </a:solidFill>
            </a:endParaRPr>
          </a:p>
          <a:p>
            <a:pPr indent="-304958" lvl="0" marL="457200" rtl="0" algn="just">
              <a:lnSpc>
                <a:spcPct val="140000"/>
              </a:lnSpc>
              <a:spcBef>
                <a:spcPts val="0"/>
              </a:spcBef>
              <a:spcAft>
                <a:spcPts val="0"/>
              </a:spcAft>
              <a:buClr>
                <a:schemeClr val="dk1"/>
              </a:buClr>
              <a:buSzPct val="100000"/>
              <a:buAutoNum type="arabicPeriod"/>
            </a:pPr>
            <a:r>
              <a:rPr lang="id" sz="1300">
                <a:solidFill>
                  <a:schemeClr val="dk1"/>
                </a:solidFill>
              </a:rPr>
              <a:t>Meningkatkan kemampuan para guru dalam mengatasi keadaan darurat, melindungi diri sendiri, dan menjaga keselamatan siswa di ruang guru.</a:t>
            </a:r>
            <a:endParaRPr sz="1300">
              <a:solidFill>
                <a:schemeClr val="dk1"/>
              </a:solidFill>
            </a:endParaRPr>
          </a:p>
          <a:p>
            <a:pPr indent="-304958" lvl="0" marL="457200" rtl="0" algn="just">
              <a:lnSpc>
                <a:spcPct val="140000"/>
              </a:lnSpc>
              <a:spcBef>
                <a:spcPts val="0"/>
              </a:spcBef>
              <a:spcAft>
                <a:spcPts val="0"/>
              </a:spcAft>
              <a:buClr>
                <a:schemeClr val="dk1"/>
              </a:buClr>
              <a:buSzPct val="100000"/>
              <a:buAutoNum type="arabicPeriod"/>
            </a:pPr>
            <a:r>
              <a:rPr lang="id" sz="1300">
                <a:solidFill>
                  <a:schemeClr val="dk1"/>
                </a:solidFill>
              </a:rPr>
              <a:t>Menciptakan kondisi yang mendukung pembelajaran yang efektif dengan adanya lingkungan yang aman dan terkontrol.</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HARDWARE DESIGN</a:t>
            </a:r>
            <a:endParaRPr/>
          </a:p>
        </p:txBody>
      </p:sp>
      <p:pic>
        <p:nvPicPr>
          <p:cNvPr id="192" name="Google Shape;192;p25"/>
          <p:cNvPicPr preferRelativeResize="0"/>
          <p:nvPr/>
        </p:nvPicPr>
        <p:blipFill>
          <a:blip r:embed="rId3">
            <a:alphaModFix/>
          </a:blip>
          <a:stretch>
            <a:fillRect/>
          </a:stretch>
        </p:blipFill>
        <p:spPr>
          <a:xfrm>
            <a:off x="222250" y="860699"/>
            <a:ext cx="5538301" cy="3598218"/>
          </a:xfrm>
          <a:prstGeom prst="rect">
            <a:avLst/>
          </a:prstGeom>
          <a:noFill/>
          <a:ln>
            <a:noFill/>
          </a:ln>
        </p:spPr>
      </p:pic>
      <p:pic>
        <p:nvPicPr>
          <p:cNvPr id="193" name="Google Shape;193;p25"/>
          <p:cNvPicPr preferRelativeResize="0"/>
          <p:nvPr/>
        </p:nvPicPr>
        <p:blipFill>
          <a:blip r:embed="rId4">
            <a:alphaModFix/>
          </a:blip>
          <a:stretch>
            <a:fillRect/>
          </a:stretch>
        </p:blipFill>
        <p:spPr>
          <a:xfrm>
            <a:off x="5898051" y="839474"/>
            <a:ext cx="3078648" cy="36406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ALAT YANG DIGUNAKAN</a:t>
            </a:r>
            <a:endParaRPr/>
          </a:p>
        </p:txBody>
      </p:sp>
      <p:sp>
        <p:nvSpPr>
          <p:cNvPr id="199" name="Google Shape;199;p26"/>
          <p:cNvSpPr txBox="1"/>
          <p:nvPr>
            <p:ph idx="1" type="subTitle"/>
          </p:nvPr>
        </p:nvSpPr>
        <p:spPr>
          <a:xfrm>
            <a:off x="311700" y="972006"/>
            <a:ext cx="8520600" cy="3595500"/>
          </a:xfrm>
          <a:prstGeom prst="rect">
            <a:avLst/>
          </a:prstGeom>
        </p:spPr>
        <p:txBody>
          <a:bodyPr anchorCtr="0" anchor="t" bIns="45700" lIns="91425" spcFirstLastPara="1" rIns="91425" wrap="square" tIns="45700">
            <a:normAutofit lnSpcReduction="20000"/>
          </a:bodyPr>
          <a:lstStyle/>
          <a:p>
            <a:pPr indent="-336550" lvl="0" marL="457200" rtl="0" algn="l">
              <a:spcBef>
                <a:spcPts val="750"/>
              </a:spcBef>
              <a:spcAft>
                <a:spcPts val="0"/>
              </a:spcAft>
              <a:buClr>
                <a:schemeClr val="dk1"/>
              </a:buClr>
              <a:buSzPts val="1700"/>
              <a:buAutoNum type="arabicPeriod"/>
            </a:pPr>
            <a:r>
              <a:rPr b="1" lang="id">
                <a:solidFill>
                  <a:schemeClr val="dk1"/>
                </a:solidFill>
              </a:rPr>
              <a:t>HARDWARE</a:t>
            </a:r>
            <a:endParaRPr b="1">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Microcontroller ESP32</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Sensor gas MQ135</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Sensor DHT11</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Buzzer</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Relay</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Breadboard atau PCB</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Sumber daya listrik</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Kabel Jumper</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Box packaging</a:t>
            </a:r>
            <a:endParaRPr>
              <a:solidFill>
                <a:schemeClr val="dk1"/>
              </a:solidFill>
            </a:endParaRPr>
          </a:p>
          <a:p>
            <a:pPr indent="0" lvl="0" marL="0" rtl="0" algn="l">
              <a:spcBef>
                <a:spcPts val="750"/>
              </a:spcBef>
              <a:spcAft>
                <a:spcPts val="0"/>
              </a:spcAft>
              <a:buNone/>
            </a:pPr>
            <a:r>
              <a:t/>
            </a:r>
            <a:endParaRPr>
              <a:solidFill>
                <a:schemeClr val="dk1"/>
              </a:solidFill>
            </a:endParaRPr>
          </a:p>
          <a:p>
            <a:pPr indent="-336550" lvl="0" marL="457200" rtl="0" algn="l">
              <a:spcBef>
                <a:spcPts val="750"/>
              </a:spcBef>
              <a:spcAft>
                <a:spcPts val="0"/>
              </a:spcAft>
              <a:buClr>
                <a:schemeClr val="dk1"/>
              </a:buClr>
              <a:buSzPts val="1700"/>
              <a:buAutoNum type="arabicPeriod"/>
            </a:pPr>
            <a:r>
              <a:rPr b="1" lang="id">
                <a:solidFill>
                  <a:schemeClr val="dk1"/>
                </a:solidFill>
              </a:rPr>
              <a:t>SOFTWARE</a:t>
            </a:r>
            <a:endParaRPr b="1">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Arduino IDE</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Blynk web &amp; mobile</a:t>
            </a:r>
            <a:endParaRPr>
              <a:solidFill>
                <a:schemeClr val="dk1"/>
              </a:solidFill>
            </a:endParaRPr>
          </a:p>
          <a:p>
            <a:pPr indent="-336550" lvl="0" marL="457200" rtl="0" algn="l">
              <a:spcBef>
                <a:spcPts val="0"/>
              </a:spcBef>
              <a:spcAft>
                <a:spcPts val="0"/>
              </a:spcAft>
              <a:buClr>
                <a:schemeClr val="dk1"/>
              </a:buClr>
              <a:buSzPts val="1700"/>
              <a:buChar char="-"/>
            </a:pPr>
            <a:r>
              <a:rPr lang="id">
                <a:solidFill>
                  <a:schemeClr val="dk1"/>
                </a:solidFill>
              </a:rPr>
              <a:t>Whatsapp</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311700" y="287999"/>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a:t>Connectivity</a:t>
            </a:r>
            <a:endParaRPr/>
          </a:p>
        </p:txBody>
      </p:sp>
      <p:sp>
        <p:nvSpPr>
          <p:cNvPr id="205" name="Google Shape;205;p27"/>
          <p:cNvSpPr txBox="1"/>
          <p:nvPr>
            <p:ph idx="1" type="subTitle"/>
          </p:nvPr>
        </p:nvSpPr>
        <p:spPr>
          <a:xfrm>
            <a:off x="311700" y="972006"/>
            <a:ext cx="8520600" cy="3595500"/>
          </a:xfrm>
          <a:prstGeom prst="rect">
            <a:avLst/>
          </a:prstGeom>
        </p:spPr>
        <p:txBody>
          <a:bodyPr anchorCtr="0" anchor="t" bIns="45700" lIns="91425" spcFirstLastPara="1" rIns="91425" wrap="square" tIns="45700">
            <a:noAutofit/>
          </a:bodyPr>
          <a:lstStyle/>
          <a:p>
            <a:pPr indent="-330200" lvl="0" marL="457200" rtl="0" algn="just">
              <a:lnSpc>
                <a:spcPct val="95000"/>
              </a:lnSpc>
              <a:spcBef>
                <a:spcPts val="750"/>
              </a:spcBef>
              <a:spcAft>
                <a:spcPts val="0"/>
              </a:spcAft>
              <a:buClr>
                <a:schemeClr val="dk1"/>
              </a:buClr>
              <a:buSzPts val="1600"/>
              <a:buAutoNum type="arabicPeriod"/>
            </a:pPr>
            <a:r>
              <a:rPr b="1" lang="id" sz="1600">
                <a:solidFill>
                  <a:schemeClr val="dk1"/>
                </a:solidFill>
              </a:rPr>
              <a:t>Penggunaan WiFi</a:t>
            </a:r>
            <a:endParaRPr b="1" sz="1600">
              <a:solidFill>
                <a:schemeClr val="dk1"/>
              </a:solidFill>
            </a:endParaRPr>
          </a:p>
          <a:p>
            <a:pPr indent="457200" lvl="0" marL="457200" rtl="0" algn="just">
              <a:lnSpc>
                <a:spcPct val="95000"/>
              </a:lnSpc>
              <a:spcBef>
                <a:spcPts val="750"/>
              </a:spcBef>
              <a:spcAft>
                <a:spcPts val="0"/>
              </a:spcAft>
              <a:buSzPts val="1018"/>
              <a:buNone/>
            </a:pPr>
            <a:r>
              <a:rPr lang="id" sz="1600">
                <a:solidFill>
                  <a:schemeClr val="dk1"/>
                </a:solidFill>
              </a:rPr>
              <a:t>Konektivitas melalui WiFi memiliki peran krusial dalam implementasi sistem monitoring ruang guru di sekolah dasar dengan deteksi kebakaran dini. Dengan menggunakan jaringan WiFi yang tersedia di sekolah, sistem ini dapat terhubung secara nirkabel dengan perangkat dan komponen di ruang guru. Konektivitas WiFi memungkinkan pengiriman data secara real-time antara sensor suhu, kelembaban, relay, dan komponen lainnya dalam sistem. Hal ini memungkinkan pemantauan kondisi ruangan secara akurat dan respons cepat terhadap situasi darurat. Selain itu, konektivitas WiFi juga memungkinkan integrasi dengan aplikasi seperti WhatsApp untuk mengirimkan notifikasi tentang deteksi kebakaran dini atau kondisi abnormal ke pihak terkait. Dengan adanya konektivitas WiFi yang andal, sistem monitoring ruang guru dapat beroperasi dengan efisien dan memungkinkan pemantauan serta tindakan respons yang cepat dan efektif.</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